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5"/>
  </p:notesMasterIdLst>
  <p:sldIdLst>
    <p:sldId id="298" r:id="rId2"/>
    <p:sldId id="256" r:id="rId3"/>
    <p:sldId id="265" r:id="rId4"/>
    <p:sldId id="257" r:id="rId5"/>
    <p:sldId id="258" r:id="rId6"/>
    <p:sldId id="260" r:id="rId7"/>
    <p:sldId id="261" r:id="rId8"/>
    <p:sldId id="262" r:id="rId9"/>
    <p:sldId id="263" r:id="rId10"/>
    <p:sldId id="266" r:id="rId11"/>
    <p:sldId id="272" r:id="rId12"/>
    <p:sldId id="267" r:id="rId13"/>
    <p:sldId id="273" r:id="rId14"/>
    <p:sldId id="268" r:id="rId15"/>
    <p:sldId id="278" r:id="rId16"/>
    <p:sldId id="270" r:id="rId17"/>
    <p:sldId id="271" r:id="rId18"/>
    <p:sldId id="280" r:id="rId19"/>
    <p:sldId id="282" r:id="rId20"/>
    <p:sldId id="281" r:id="rId21"/>
    <p:sldId id="284" r:id="rId22"/>
    <p:sldId id="283" r:id="rId23"/>
    <p:sldId id="285" r:id="rId24"/>
    <p:sldId id="286" r:id="rId25"/>
    <p:sldId id="287" r:id="rId26"/>
    <p:sldId id="288" r:id="rId27"/>
    <p:sldId id="289" r:id="rId28"/>
    <p:sldId id="290" r:id="rId29"/>
    <p:sldId id="295" r:id="rId30"/>
    <p:sldId id="291" r:id="rId31"/>
    <p:sldId id="292" r:id="rId32"/>
    <p:sldId id="296" r:id="rId33"/>
    <p:sldId id="29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3300"/>
    <a:srgbClr val="003300"/>
    <a:srgbClr val="66FF66"/>
    <a:srgbClr val="57D3FF"/>
    <a:srgbClr val="FFFF00"/>
    <a:srgbClr val="A6FE6A"/>
    <a:srgbClr val="DAF921"/>
    <a:srgbClr val="1D2F17"/>
    <a:srgbClr val="344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38008-BAFE-4815-AAB1-C612C645A3C2}" type="doc">
      <dgm:prSet loTypeId="urn:microsoft.com/office/officeart/2005/8/layout/vProcess5" loCatId="process" qsTypeId="urn:microsoft.com/office/officeart/2005/8/quickstyle/3d3" qsCatId="3D" csTypeId="urn:microsoft.com/office/officeart/2005/8/colors/colorful4" csCatId="colorful" phldr="1"/>
      <dgm:spPr/>
    </dgm:pt>
    <dgm:pt modelId="{178DAD1A-8A0B-40EC-AEDA-AC69386940B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Расширение объёма и уточнение значений</a:t>
          </a:r>
          <a:endParaRPr lang="ru-RU" sz="2400" b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A66F617-E78E-46E0-80F5-14E83F28C67B}" type="parTrans" cxnId="{E85D484E-80B3-4091-8B55-191FACD251D0}">
      <dgm:prSet/>
      <dgm:spPr/>
      <dgm:t>
        <a:bodyPr/>
        <a:lstStyle/>
        <a:p>
          <a:endParaRPr lang="ru-RU"/>
        </a:p>
      </dgm:t>
    </dgm:pt>
    <dgm:pt modelId="{211D0915-CE4F-401E-9B8B-E8A635E20EC8}" type="sibTrans" cxnId="{E85D484E-80B3-4091-8B55-191FACD251D0}">
      <dgm:prSet/>
      <dgm:spPr/>
      <dgm:t>
        <a:bodyPr/>
        <a:lstStyle/>
        <a:p>
          <a:endParaRPr lang="ru-RU" dirty="0"/>
        </a:p>
      </dgm:t>
    </dgm:pt>
    <dgm:pt modelId="{CB64AAA7-0016-4A8B-B7B9-71BE3575DE2E}">
      <dgm:prSet phldrT="[Текст]" custT="1"/>
      <dgm:spPr/>
      <dgm:t>
        <a:bodyPr/>
        <a:lstStyle/>
        <a:p>
          <a:pPr algn="l"/>
          <a:r>
            <a:rPr lang="ru-RU" sz="2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семантических полей и лексической системности</a:t>
          </a:r>
          <a:endParaRPr lang="ru-RU" sz="2400" b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141731F-68EF-465A-8C00-3264675795FE}" type="parTrans" cxnId="{01ADA920-81F5-4B45-B36B-AF7C8640B3D1}">
      <dgm:prSet/>
      <dgm:spPr/>
      <dgm:t>
        <a:bodyPr/>
        <a:lstStyle/>
        <a:p>
          <a:endParaRPr lang="ru-RU"/>
        </a:p>
      </dgm:t>
    </dgm:pt>
    <dgm:pt modelId="{A9A11BFE-3EEB-4FEE-AA04-F710F67CB71A}" type="sibTrans" cxnId="{01ADA920-81F5-4B45-B36B-AF7C8640B3D1}">
      <dgm:prSet/>
      <dgm:spPr/>
      <dgm:t>
        <a:bodyPr/>
        <a:lstStyle/>
        <a:p>
          <a:endParaRPr lang="ru-RU" dirty="0"/>
        </a:p>
      </dgm:t>
    </dgm:pt>
    <dgm:pt modelId="{A43920F0-740C-47F2-A14F-007DB82FE7E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Расширение связи между словами в лексиконе</a:t>
          </a:r>
          <a:endParaRPr lang="ru-RU" sz="2400" b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55150A8-9F24-41D7-B969-BB911E4BA586}" type="parTrans" cxnId="{26AB5AD4-AF76-46CE-83B5-D9569A12D30B}">
      <dgm:prSet/>
      <dgm:spPr/>
      <dgm:t>
        <a:bodyPr/>
        <a:lstStyle/>
        <a:p>
          <a:endParaRPr lang="ru-RU"/>
        </a:p>
      </dgm:t>
    </dgm:pt>
    <dgm:pt modelId="{1D309A8F-A1F0-4C4B-BA1A-34435B3E948F}" type="sibTrans" cxnId="{26AB5AD4-AF76-46CE-83B5-D9569A12D30B}">
      <dgm:prSet/>
      <dgm:spPr/>
      <dgm:t>
        <a:bodyPr/>
        <a:lstStyle/>
        <a:p>
          <a:endParaRPr lang="ru-RU"/>
        </a:p>
      </dgm:t>
    </dgm:pt>
    <dgm:pt modelId="{EB5C31F3-56DA-4A32-91B2-BF937F7CEF1A}" type="pres">
      <dgm:prSet presAssocID="{67638008-BAFE-4815-AAB1-C612C645A3C2}" presName="outerComposite" presStyleCnt="0">
        <dgm:presLayoutVars>
          <dgm:chMax val="5"/>
          <dgm:dir/>
          <dgm:resizeHandles val="exact"/>
        </dgm:presLayoutVars>
      </dgm:prSet>
      <dgm:spPr/>
    </dgm:pt>
    <dgm:pt modelId="{E2C8B14A-7A4D-443B-998B-EA32B925282A}" type="pres">
      <dgm:prSet presAssocID="{67638008-BAFE-4815-AAB1-C612C645A3C2}" presName="dummyMaxCanvas" presStyleCnt="0">
        <dgm:presLayoutVars/>
      </dgm:prSet>
      <dgm:spPr/>
    </dgm:pt>
    <dgm:pt modelId="{EF4BF312-591A-4269-9A9C-31DD63157036}" type="pres">
      <dgm:prSet presAssocID="{67638008-BAFE-4815-AAB1-C612C645A3C2}" presName="ThreeNodes_1" presStyleLbl="node1" presStyleIdx="0" presStyleCnt="3" custLinFactNeighborY="5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46D1E-AB2F-4965-8BF6-83D9EDE5C45C}" type="pres">
      <dgm:prSet presAssocID="{67638008-BAFE-4815-AAB1-C612C645A3C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B9EF6-CF7C-44DF-BB3D-4A7EE3F2A1C5}" type="pres">
      <dgm:prSet presAssocID="{67638008-BAFE-4815-AAB1-C612C645A3C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D3FD4-B4A5-4DB1-BDEA-8081C5A1A594}" type="pres">
      <dgm:prSet presAssocID="{67638008-BAFE-4815-AAB1-C612C645A3C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767E8-E086-495D-9360-5ED9220CE7A0}" type="pres">
      <dgm:prSet presAssocID="{67638008-BAFE-4815-AAB1-C612C645A3C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601B2-A4CD-419E-9368-9DAF4BD7BFCB}" type="pres">
      <dgm:prSet presAssocID="{67638008-BAFE-4815-AAB1-C612C645A3C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3537D-7611-4A4F-ACF6-7133580F0AF1}" type="pres">
      <dgm:prSet presAssocID="{67638008-BAFE-4815-AAB1-C612C645A3C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D2F3D-AEC2-465C-AD72-5C4C09B11B90}" type="pres">
      <dgm:prSet presAssocID="{67638008-BAFE-4815-AAB1-C612C645A3C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D5D0CD-55F8-412B-A11D-189D07D5E54D}" type="presOf" srcId="{CB64AAA7-0016-4A8B-B7B9-71BE3575DE2E}" destId="{5493537D-7611-4A4F-ACF6-7133580F0AF1}" srcOrd="1" destOrd="0" presId="urn:microsoft.com/office/officeart/2005/8/layout/vProcess5"/>
    <dgm:cxn modelId="{E81C5676-610F-4A97-9378-784D58D14812}" type="presOf" srcId="{178DAD1A-8A0B-40EC-AEDA-AC69386940BB}" destId="{EF4BF312-591A-4269-9A9C-31DD63157036}" srcOrd="0" destOrd="0" presId="urn:microsoft.com/office/officeart/2005/8/layout/vProcess5"/>
    <dgm:cxn modelId="{1D394038-36B4-495C-9DFF-8FA36A970045}" type="presOf" srcId="{211D0915-CE4F-401E-9B8B-E8A635E20EC8}" destId="{BCBD3FD4-B4A5-4DB1-BDEA-8081C5A1A594}" srcOrd="0" destOrd="0" presId="urn:microsoft.com/office/officeart/2005/8/layout/vProcess5"/>
    <dgm:cxn modelId="{E8B73805-6F9B-41AD-B44C-64D1094E6EA2}" type="presOf" srcId="{A9A11BFE-3EEB-4FEE-AA04-F710F67CB71A}" destId="{CB7767E8-E086-495D-9360-5ED9220CE7A0}" srcOrd="0" destOrd="0" presId="urn:microsoft.com/office/officeart/2005/8/layout/vProcess5"/>
    <dgm:cxn modelId="{8DE1B738-0ACE-4642-A95F-E4D62143CD8D}" type="presOf" srcId="{CB64AAA7-0016-4A8B-B7B9-71BE3575DE2E}" destId="{44846D1E-AB2F-4965-8BF6-83D9EDE5C45C}" srcOrd="0" destOrd="0" presId="urn:microsoft.com/office/officeart/2005/8/layout/vProcess5"/>
    <dgm:cxn modelId="{26AB5AD4-AF76-46CE-83B5-D9569A12D30B}" srcId="{67638008-BAFE-4815-AAB1-C612C645A3C2}" destId="{A43920F0-740C-47F2-A14F-007DB82FE7E8}" srcOrd="2" destOrd="0" parTransId="{455150A8-9F24-41D7-B969-BB911E4BA586}" sibTransId="{1D309A8F-A1F0-4C4B-BA1A-34435B3E948F}"/>
    <dgm:cxn modelId="{01ADA920-81F5-4B45-B36B-AF7C8640B3D1}" srcId="{67638008-BAFE-4815-AAB1-C612C645A3C2}" destId="{CB64AAA7-0016-4A8B-B7B9-71BE3575DE2E}" srcOrd="1" destOrd="0" parTransId="{6141731F-68EF-465A-8C00-3264675795FE}" sibTransId="{A9A11BFE-3EEB-4FEE-AA04-F710F67CB71A}"/>
    <dgm:cxn modelId="{0473BF21-3701-427A-987C-519DBE06B8B1}" type="presOf" srcId="{178DAD1A-8A0B-40EC-AEDA-AC69386940BB}" destId="{26D601B2-A4CD-419E-9368-9DAF4BD7BFCB}" srcOrd="1" destOrd="0" presId="urn:microsoft.com/office/officeart/2005/8/layout/vProcess5"/>
    <dgm:cxn modelId="{64A42FC0-BB33-4919-A8E3-9F6CA14E10EA}" type="presOf" srcId="{A43920F0-740C-47F2-A14F-007DB82FE7E8}" destId="{26EB9EF6-CF7C-44DF-BB3D-4A7EE3F2A1C5}" srcOrd="0" destOrd="0" presId="urn:microsoft.com/office/officeart/2005/8/layout/vProcess5"/>
    <dgm:cxn modelId="{E85D484E-80B3-4091-8B55-191FACD251D0}" srcId="{67638008-BAFE-4815-AAB1-C612C645A3C2}" destId="{178DAD1A-8A0B-40EC-AEDA-AC69386940BB}" srcOrd="0" destOrd="0" parTransId="{7A66F617-E78E-46E0-80F5-14E83F28C67B}" sibTransId="{211D0915-CE4F-401E-9B8B-E8A635E20EC8}"/>
    <dgm:cxn modelId="{8C000D1B-33EC-4E38-BBBF-CE30E54F78F6}" type="presOf" srcId="{A43920F0-740C-47F2-A14F-007DB82FE7E8}" destId="{157D2F3D-AEC2-465C-AD72-5C4C09B11B90}" srcOrd="1" destOrd="0" presId="urn:microsoft.com/office/officeart/2005/8/layout/vProcess5"/>
    <dgm:cxn modelId="{6E95FBE2-A1BD-4C22-B19F-8EC24838FC75}" type="presOf" srcId="{67638008-BAFE-4815-AAB1-C612C645A3C2}" destId="{EB5C31F3-56DA-4A32-91B2-BF937F7CEF1A}" srcOrd="0" destOrd="0" presId="urn:microsoft.com/office/officeart/2005/8/layout/vProcess5"/>
    <dgm:cxn modelId="{B1FAC60E-D35C-4C1A-93AA-2E968B8B9116}" type="presParOf" srcId="{EB5C31F3-56DA-4A32-91B2-BF937F7CEF1A}" destId="{E2C8B14A-7A4D-443B-998B-EA32B925282A}" srcOrd="0" destOrd="0" presId="urn:microsoft.com/office/officeart/2005/8/layout/vProcess5"/>
    <dgm:cxn modelId="{E56BA53D-B2BA-49D2-B6C3-BC615B9F1198}" type="presParOf" srcId="{EB5C31F3-56DA-4A32-91B2-BF937F7CEF1A}" destId="{EF4BF312-591A-4269-9A9C-31DD63157036}" srcOrd="1" destOrd="0" presId="urn:microsoft.com/office/officeart/2005/8/layout/vProcess5"/>
    <dgm:cxn modelId="{95E7F809-C71A-437A-B029-C4C4592188EC}" type="presParOf" srcId="{EB5C31F3-56DA-4A32-91B2-BF937F7CEF1A}" destId="{44846D1E-AB2F-4965-8BF6-83D9EDE5C45C}" srcOrd="2" destOrd="0" presId="urn:microsoft.com/office/officeart/2005/8/layout/vProcess5"/>
    <dgm:cxn modelId="{6E671F88-064B-4269-8E3F-053DAE1076BD}" type="presParOf" srcId="{EB5C31F3-56DA-4A32-91B2-BF937F7CEF1A}" destId="{26EB9EF6-CF7C-44DF-BB3D-4A7EE3F2A1C5}" srcOrd="3" destOrd="0" presId="urn:microsoft.com/office/officeart/2005/8/layout/vProcess5"/>
    <dgm:cxn modelId="{E8DE9CBE-C3A1-4F65-A69C-35EC5C740816}" type="presParOf" srcId="{EB5C31F3-56DA-4A32-91B2-BF937F7CEF1A}" destId="{BCBD3FD4-B4A5-4DB1-BDEA-8081C5A1A594}" srcOrd="4" destOrd="0" presId="urn:microsoft.com/office/officeart/2005/8/layout/vProcess5"/>
    <dgm:cxn modelId="{2649F468-DEC5-44DE-92BA-22F83D40D70B}" type="presParOf" srcId="{EB5C31F3-56DA-4A32-91B2-BF937F7CEF1A}" destId="{CB7767E8-E086-495D-9360-5ED9220CE7A0}" srcOrd="5" destOrd="0" presId="urn:microsoft.com/office/officeart/2005/8/layout/vProcess5"/>
    <dgm:cxn modelId="{8A46110F-00DD-4F1C-82F2-9232F15C8995}" type="presParOf" srcId="{EB5C31F3-56DA-4A32-91B2-BF937F7CEF1A}" destId="{26D601B2-A4CD-419E-9368-9DAF4BD7BFCB}" srcOrd="6" destOrd="0" presId="urn:microsoft.com/office/officeart/2005/8/layout/vProcess5"/>
    <dgm:cxn modelId="{1EF37FD0-2FB0-4167-ADFE-4FA0098F574D}" type="presParOf" srcId="{EB5C31F3-56DA-4A32-91B2-BF937F7CEF1A}" destId="{5493537D-7611-4A4F-ACF6-7133580F0AF1}" srcOrd="7" destOrd="0" presId="urn:microsoft.com/office/officeart/2005/8/layout/vProcess5"/>
    <dgm:cxn modelId="{FBC776FB-76C1-4212-A227-88CCB8AF719F}" type="presParOf" srcId="{EB5C31F3-56DA-4A32-91B2-BF937F7CEF1A}" destId="{157D2F3D-AEC2-465C-AD72-5C4C09B11B9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BF312-591A-4269-9A9C-31DD63157036}">
      <dsp:nvSpPr>
        <dsp:cNvPr id="0" name=""/>
        <dsp:cNvSpPr/>
      </dsp:nvSpPr>
      <dsp:spPr>
        <a:xfrm>
          <a:off x="0" y="71432"/>
          <a:ext cx="5181600" cy="1219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Расширение объёма и уточнение значений</a:t>
          </a:r>
          <a:endParaRPr lang="ru-RU" sz="2400" b="1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709" y="107141"/>
        <a:ext cx="3865988" cy="1147782"/>
      </dsp:txXfrm>
    </dsp:sp>
    <dsp:sp modelId="{44846D1E-AB2F-4965-8BF6-83D9EDE5C45C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4">
            <a:hueOff val="-987791"/>
            <a:satOff val="11154"/>
            <a:lumOff val="598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семантических полей и лексической системности</a:t>
          </a:r>
          <a:endParaRPr lang="ru-RU" sz="2400" b="1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2908" y="1458108"/>
        <a:ext cx="3860502" cy="1147782"/>
      </dsp:txXfrm>
    </dsp:sp>
    <dsp:sp modelId="{26EB9EF6-CF7C-44DF-BB3D-4A7EE3F2A1C5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Расширение связи между словами в лексиконе</a:t>
          </a:r>
          <a:endParaRPr lang="ru-RU" sz="2400" b="1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50108" y="2880508"/>
        <a:ext cx="3860502" cy="1147782"/>
      </dsp:txXfrm>
    </dsp:sp>
    <dsp:sp modelId="{BCBD3FD4-B4A5-4DB1-BDEA-8081C5A1A594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4567428" y="924560"/>
        <a:ext cx="435864" cy="596341"/>
      </dsp:txXfrm>
    </dsp:sp>
    <dsp:sp modelId="{CB7767E8-E086-495D-9360-5ED9220CE7A0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2918403"/>
            <a:satOff val="36240"/>
            <a:lumOff val="29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024628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0D86F-69F8-4D11-A51E-B0370A8F7704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58733-D68C-4DE3-AD61-E26F53BCB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8733-D68C-4DE3-AD61-E26F53BCBE40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B6F-7929-4F95-9FED-D627D6D93DFF}" type="datetimeFigureOut">
              <a:rPr lang="ru-RU" smtClean="0"/>
              <a:pPr/>
              <a:t>17.10.2024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03F-5623-45BB-9F0A-C810E3AA47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B6F-7929-4F95-9FED-D627D6D93DFF}" type="datetimeFigureOut">
              <a:rPr lang="ru-RU" smtClean="0"/>
              <a:pPr/>
              <a:t>17.10.2024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03F-5623-45BB-9F0A-C810E3AA47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B6F-7929-4F95-9FED-D627D6D93DFF}" type="datetimeFigureOut">
              <a:rPr lang="ru-RU" smtClean="0"/>
              <a:pPr/>
              <a:t>17.10.2024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03F-5623-45BB-9F0A-C810E3AA479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B6F-7929-4F95-9FED-D627D6D93DFF}" type="datetimeFigureOut">
              <a:rPr lang="ru-RU" smtClean="0"/>
              <a:pPr/>
              <a:t>17.10.2024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03F-5623-45BB-9F0A-C810E3AA47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B6F-7929-4F95-9FED-D627D6D93DFF}" type="datetimeFigureOut">
              <a:rPr lang="ru-RU" smtClean="0"/>
              <a:pPr/>
              <a:t>17.10.2024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03F-5623-45BB-9F0A-C810E3AA47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B6F-7929-4F95-9FED-D627D6D93DFF}" type="datetimeFigureOut">
              <a:rPr lang="ru-RU" smtClean="0"/>
              <a:pPr/>
              <a:t>17.10.2024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03F-5623-45BB-9F0A-C810E3AA47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B6F-7929-4F95-9FED-D627D6D93DFF}" type="datetimeFigureOut">
              <a:rPr lang="ru-RU" smtClean="0"/>
              <a:pPr/>
              <a:t>17.10.2024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03F-5623-45BB-9F0A-C810E3AA47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B6F-7929-4F95-9FED-D627D6D93DFF}" type="datetimeFigureOut">
              <a:rPr lang="ru-RU" smtClean="0"/>
              <a:pPr/>
              <a:t>17.10.2024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03F-5623-45BB-9F0A-C810E3AA47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B6F-7929-4F95-9FED-D627D6D93DFF}" type="datetimeFigureOut">
              <a:rPr lang="ru-RU" smtClean="0"/>
              <a:pPr/>
              <a:t>17.10.2024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03F-5623-45BB-9F0A-C810E3AA47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B6F-7929-4F95-9FED-D627D6D93DFF}" type="datetimeFigureOut">
              <a:rPr lang="ru-RU" smtClean="0"/>
              <a:pPr/>
              <a:t>17.10.2024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03F-5623-45BB-9F0A-C810E3AA47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B6F-7929-4F95-9FED-D627D6D93DFF}" type="datetimeFigureOut">
              <a:rPr lang="ru-RU" smtClean="0"/>
              <a:pPr/>
              <a:t>17.10.2024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03F-5623-45BB-9F0A-C810E3AA47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3F37B6F-7929-4F95-9FED-D627D6D93DFF}" type="datetimeFigureOut">
              <a:rPr lang="ru-RU" smtClean="0"/>
              <a:pPr/>
              <a:t>17.10.2024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FA8103F-5623-45BB-9F0A-C810E3AA47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gif"/><Relationship Id="rId4" Type="http://schemas.openxmlformats.org/officeDocument/2006/relationships/image" Target="../media/image60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416824" cy="201622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словаря  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важная сторона развития дошкольников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4357694"/>
            <a:ext cx="8711952" cy="175260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b="1" dirty="0" smtClean="0"/>
              <a:t>                                                     </a:t>
            </a:r>
            <a:endParaRPr lang="ru-RU" b="1" dirty="0" smtClean="0"/>
          </a:p>
          <a:p>
            <a:pPr algn="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Сазонова М.Н.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69269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города Нижневартовска детский сад № 17 «Ладушки»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21135"/>
            <a:ext cx="4876800" cy="1952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s://i.pinimg.com/originals/ea/6c/3f/ea6c3fa017207be648b4b89659f18c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8352"/>
            <a:ext cx="3024336" cy="2513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565/00131834-b62a1986/im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00" y="308352"/>
            <a:ext cx="3351971" cy="2513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ogoped-online.by/wp-content/uploads/2020/02/didakticheskaya-igra-Naidi-zvuki-S-Z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86178"/>
            <a:ext cx="3168352" cy="2170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s05.infourok.ru/uploads/ex/0b93/001072ca-5b0a7d4d/img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21" y="4151537"/>
            <a:ext cx="3252450" cy="2439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s04.infourok.ru/uploads/ex/0108/0017cec7-3ecd2250/img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3670876" cy="2753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52736"/>
            <a:ext cx="7384904" cy="4525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Глагольный словарь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700808"/>
            <a:ext cx="7344816" cy="251356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3200" b="1" dirty="0" smtClean="0"/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Расширение словаря действий при    изучении всех лексических   тем 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Введение в речь приставочных глаголов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https://drasler.ru/wp-content/uploads/2019/10/%D0%BA%D0%B0%D1%80%D1%82%D0%B8%D0%BD%D0%BA%D0%B8-%D0%B3%D0%BB%D0%B0%D0%B3%D0%BE%D0%BB%D1%8B-%D0%B4%D0%BB%D1%8F-%D0%B4%D0%BE%D1%88%D0%BA%D0%BE%D0%BB%D1%8C%D0%BD%D0%B8%D0%BA%D0%BE%D0%B2-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9" y="375455"/>
            <a:ext cx="2852369" cy="2614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originals/31/46/20/314620adef591867f1808743fc914e0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701" y="375455"/>
            <a:ext cx="3116402" cy="2405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2.wp.com/mir.zavantag.com/pars_docs/refs/213/212988/212988_html_2dee8d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9" y="4410834"/>
            <a:ext cx="3024336" cy="2258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2.wp.com/mir.zavantag.com/pars_docs/refs/213/212988/212988_html_2dee8d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726" y="4410834"/>
            <a:ext cx="3039722" cy="2270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ds05.infourok.ru/uploads/ex/08c7/0011e316-b78b8e0c/img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64904"/>
            <a:ext cx="3528392" cy="264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44944" cy="742884"/>
          </a:xfrm>
        </p:spPr>
        <p:txBody>
          <a:bodyPr>
            <a:prstTxWarp prst="textWave1">
              <a:avLst>
                <a:gd name="adj1" fmla="val 5476"/>
                <a:gd name="adj2" fmla="val 0"/>
              </a:avLst>
            </a:prstTxWarp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h="25400" prst="softRound"/>
            </a:sp3d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Словарь прилагательных</a:t>
            </a:r>
            <a:endParaRPr lang="ru-RU" sz="5400" dirty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8185052" cy="4714908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ü"/>
            </a:pPr>
            <a:endParaRPr lang="ru-RU" sz="33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33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33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3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Расширение словаря признаков при изучении всех лексических  тем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3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Закрепление в речи умения образовывать притяжательные и относительные прилагательные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3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Формирование умения образовывать и использовать в речи сложные прилагательные</a:t>
            </a:r>
          </a:p>
          <a:p>
            <a:pPr algn="just"/>
            <a:endParaRPr lang="ru-RU" sz="4600" b="1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https://e-derslik.edu.az/books/256/assets/img/page127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400179" cy="2225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jliza.ru/assets/jlcontent/journal/14/kostryul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5962"/>
            <a:ext cx="3240360" cy="2505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fs00.infourok.ru/images/doc/294/293378/img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392500" cy="254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ds03.infourok.ru/uploads/ex/0ec4/00042d73-68913613/img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972" y="4005064"/>
            <a:ext cx="3392500" cy="254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ds01.infourok.ru/uploads/ex/099a/00006b41-9f9aab41/5/img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58629"/>
            <a:ext cx="3272519" cy="245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4.infourok.ru/uploads/ex/0b98/000e28df-977b9ec8/im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8" y="404664"/>
            <a:ext cx="3600400" cy="27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s05.infourok.ru/uploads/ex/0424/00140153-c75d5cae/img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3670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ds04.infourok.ru/uploads/ex/028a/0010b7e1-1d6fd54c/img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75" y="3979282"/>
            <a:ext cx="3514153" cy="2635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ds03.infourok.ru/uploads/ex/0531/00036090-5cdfa87c/img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644" y="3979282"/>
            <a:ext cx="3489853" cy="2617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ds05.infourok.ru/uploads/ex/1070/00030a27-8fc07eb8/img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03701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43636" y="0"/>
            <a:ext cx="769121" cy="628654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</a:rPr>
              <a:t> </a:t>
            </a:r>
            <a:endParaRPr lang="ru-RU" sz="3200" b="1" dirty="0">
              <a:solidFill>
                <a:srgbClr val="92D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835696" y="325252"/>
            <a:ext cx="5976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мнемотехники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для развития связной речи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дошкольников </a:t>
            </a:r>
          </a:p>
        </p:txBody>
      </p:sp>
      <p:pic>
        <p:nvPicPr>
          <p:cNvPr id="5122" name="Picture 2" descr="C:\Users\Алексей\Downloads\1638169459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64" y="1844824"/>
            <a:ext cx="4324774" cy="194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лексей\Downloads\16381694597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35" y="4869160"/>
            <a:ext cx="3936437" cy="1771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лексей\Downloads\16381694597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284" y="567301"/>
            <a:ext cx="1672333" cy="371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ds04.infourok.ru/uploads/ex/03de/000756dd-d8cd7144/hello_html_m50aaaa2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2" y="4161406"/>
            <a:ext cx="3540154" cy="2479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86" y="2857496"/>
            <a:ext cx="497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971600" y="361256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как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средство развития речи детей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дошкольного возраста</a:t>
            </a:r>
          </a:p>
        </p:txBody>
      </p:sp>
      <p:pic>
        <p:nvPicPr>
          <p:cNvPr id="6146" name="Picture 2" descr="C:\Users\Алексей\Downloads\16381699878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25107"/>
            <a:ext cx="4645024" cy="2090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ей\Downloads\16381699878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33149"/>
            <a:ext cx="2232248" cy="4960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s://cdn1.ozone.ru/multimedia/10183024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97478"/>
            <a:ext cx="4323177" cy="2341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3624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Игры и задания на образование приставочных глаголов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D:\2012-01-25\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643050"/>
            <a:ext cx="4286248" cy="3214686"/>
          </a:xfrm>
          <a:prstGeom prst="rect">
            <a:avLst/>
          </a:prstGeom>
          <a:noFill/>
        </p:spPr>
      </p:pic>
      <p:pic>
        <p:nvPicPr>
          <p:cNvPr id="5123" name="Picture 3" descr="D:\2012-01-25\0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286124"/>
            <a:ext cx="4500562" cy="337542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276600" y="2566988"/>
            <a:ext cx="58674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95275"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Решила торопливая белочка платье сшить. Взяла красивую ткань, один кусок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отрезала,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другой кусок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отрезала,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всю ткань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изрезала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Платье не получилось.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indent="295275" eaLnBrk="0" hangingPunct="0"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Решила терпеливая курочка сарафан сшить. Семь раз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измерила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семь раз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примерила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один раз отрезала. Нарядный сарафан получился.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indent="295275" algn="ctr"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Правильно говорят люди:</a:t>
            </a:r>
          </a:p>
          <a:p>
            <a:pPr indent="295275" algn="ctr"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«Семь раз отмерь, один раз отрежь».</a:t>
            </a:r>
          </a:p>
        </p:txBody>
      </p:sp>
      <p:graphicFrame>
        <p:nvGraphicFramePr>
          <p:cNvPr id="25614" name="Group 14"/>
          <p:cNvGraphicFramePr>
            <a:graphicFrameLocks noGrp="1"/>
          </p:cNvGraphicFramePr>
          <p:nvPr/>
        </p:nvGraphicFramePr>
        <p:xfrm>
          <a:off x="-9525" y="3308350"/>
          <a:ext cx="208280" cy="5181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605" name="Picture 16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3200400"/>
            <a:ext cx="32670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685800" y="274638"/>
            <a:ext cx="7848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 ТОРОПЛИВОЙ БЕЛОЧКЕ </a:t>
            </a:r>
          </a:p>
          <a:p>
            <a:pPr algn="ctr">
              <a:defRPr/>
            </a:pPr>
            <a:r>
              <a:rPr lang="ru-RU" sz="4000" b="1" i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</a:t>
            </a:r>
          </a:p>
          <a:p>
            <a:pPr algn="ctr">
              <a:defRPr/>
            </a:pPr>
            <a:r>
              <a:rPr lang="ru-RU" sz="4000" b="1" i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ТЕРПЕЛИВОЙ КУРОЧКЕ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358246" cy="2271730"/>
          </a:xfrm>
        </p:spPr>
        <p:txBody>
          <a:bodyPr>
            <a:normAutofit fontScale="90000"/>
          </a:bodyPr>
          <a:lstStyle/>
          <a:p>
            <a:r>
              <a:rPr lang="ru-RU" sz="53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780928"/>
            <a:ext cx="7416824" cy="2248273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Звуковая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сторона речи</a:t>
            </a:r>
          </a:p>
          <a:p>
            <a:pPr algn="l"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Фонематические процессы</a:t>
            </a:r>
          </a:p>
          <a:p>
            <a:pPr algn="l"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Грамматический строй речи </a:t>
            </a:r>
          </a:p>
          <a:p>
            <a:pPr algn="l"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Словарный запас</a:t>
            </a:r>
          </a:p>
          <a:p>
            <a:pPr algn="l"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Связная речь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30718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428604"/>
            <a:ext cx="88583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Речевая готовность к школьному обучению - сформированность всех речевых компетенций:</a:t>
            </a:r>
            <a:endParaRPr lang="ru-RU" sz="44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КАРТИНКИ\школа\e0dbd0c4e81d9fabe65635ab05b689a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643314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D:\2012-01-25\0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786058"/>
            <a:ext cx="4489075" cy="336707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2000240"/>
            <a:ext cx="3667666" cy="415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34" y="428604"/>
            <a:ext cx="8186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«Чей, чья, чьё?»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142852"/>
            <a:ext cx="9052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игра «Назови блюдо»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4" name="Picture 3" descr="D:\2012-01-25\0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142984"/>
            <a:ext cx="4095778" cy="3071834"/>
          </a:xfrm>
          <a:prstGeom prst="rect">
            <a:avLst/>
          </a:prstGeom>
          <a:noFill/>
        </p:spPr>
      </p:pic>
      <p:pic>
        <p:nvPicPr>
          <p:cNvPr id="25" name="Picture 2" descr="D:\2012-01-25\0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286124"/>
            <a:ext cx="4012860" cy="3009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857256"/>
          </a:xfrm>
        </p:spPr>
        <p:txBody>
          <a:bodyPr/>
          <a:lstStyle/>
          <a:p>
            <a:pPr algn="ctr"/>
            <a:r>
              <a:rPr lang="ru-RU" dirty="0" smtClean="0"/>
              <a:t>Игра «Вкусная еда»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71612"/>
            <a:ext cx="1514475" cy="1133475"/>
          </a:xfrm>
          <a:prstGeom prst="rect">
            <a:avLst/>
          </a:prstGeom>
          <a:noFill/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1500174"/>
            <a:ext cx="1190625" cy="1028700"/>
          </a:xfrm>
          <a:prstGeom prst="rect">
            <a:avLst/>
          </a:prstGeom>
          <a:noFill/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1500174"/>
            <a:ext cx="1285875" cy="895350"/>
          </a:xfrm>
          <a:prstGeom prst="rect">
            <a:avLst/>
          </a:prstGeom>
          <a:noFill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1285860"/>
            <a:ext cx="1028700" cy="1914525"/>
          </a:xfrm>
          <a:prstGeom prst="rect">
            <a:avLst/>
          </a:prstGeom>
          <a:noFill/>
        </p:spPr>
      </p:pic>
      <p:pic>
        <p:nvPicPr>
          <p:cNvPr id="7179" name="Рисунок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43570" y="1571612"/>
            <a:ext cx="1609725" cy="1133475"/>
          </a:xfrm>
          <a:prstGeom prst="rect">
            <a:avLst/>
          </a:prstGeom>
          <a:noFill/>
        </p:spPr>
      </p:pic>
      <p:pic>
        <p:nvPicPr>
          <p:cNvPr id="7178" name="Рисунок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29520" y="1643050"/>
            <a:ext cx="1428760" cy="942975"/>
          </a:xfrm>
          <a:prstGeom prst="rect">
            <a:avLst/>
          </a:prstGeom>
          <a:noFill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2844" y="5357826"/>
            <a:ext cx="1500198" cy="970716"/>
          </a:xfrm>
          <a:prstGeom prst="rect">
            <a:avLst/>
          </a:prstGeom>
          <a:noFill/>
        </p:spPr>
      </p:pic>
      <p:pic>
        <p:nvPicPr>
          <p:cNvPr id="7176" name="Рисунок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14480" y="5357826"/>
            <a:ext cx="1428760" cy="885825"/>
          </a:xfrm>
          <a:prstGeom prst="rect">
            <a:avLst/>
          </a:prstGeom>
          <a:noFill/>
        </p:spPr>
      </p:pic>
      <p:pic>
        <p:nvPicPr>
          <p:cNvPr id="7175" name="Рисунок 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715272" y="4929198"/>
            <a:ext cx="1214446" cy="1387938"/>
          </a:xfrm>
          <a:prstGeom prst="rect">
            <a:avLst/>
          </a:prstGeom>
          <a:noFill/>
        </p:spPr>
      </p:pic>
      <p:pic>
        <p:nvPicPr>
          <p:cNvPr id="7174" name="Рисунок 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286116" y="5214950"/>
            <a:ext cx="1481228" cy="1100135"/>
          </a:xfrm>
          <a:prstGeom prst="rect">
            <a:avLst/>
          </a:prstGeom>
          <a:noFill/>
        </p:spPr>
      </p:pic>
      <p:pic>
        <p:nvPicPr>
          <p:cNvPr id="7173" name="Рисунок 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357950" y="4857760"/>
            <a:ext cx="1276350" cy="1333500"/>
          </a:xfrm>
          <a:prstGeom prst="rect">
            <a:avLst/>
          </a:prstGeom>
          <a:noFill/>
        </p:spPr>
      </p:pic>
      <p:pic>
        <p:nvPicPr>
          <p:cNvPr id="7172" name="Рисунок 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857752" y="5072074"/>
            <a:ext cx="1431068" cy="1147760"/>
          </a:xfrm>
          <a:prstGeom prst="rect">
            <a:avLst/>
          </a:prstGeom>
          <a:noFill/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0"/>
            <a:ext cx="2696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3514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0" y="542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6562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0" y="7505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0" y="15020925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72400" cy="7503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DAF921"/>
                </a:solidFill>
              </a:rPr>
              <a:t>Игра «Назови одежду»</a:t>
            </a:r>
            <a:endParaRPr lang="ru-RU" dirty="0">
              <a:solidFill>
                <a:srgbClr val="DAF92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3010" name="Picture 2" descr="D:\2012-01-25\0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688" y="3214686"/>
            <a:ext cx="4095779" cy="3071834"/>
          </a:xfrm>
          <a:prstGeom prst="rect">
            <a:avLst/>
          </a:prstGeom>
          <a:noFill/>
        </p:spPr>
      </p:pic>
      <p:pic>
        <p:nvPicPr>
          <p:cNvPr id="43011" name="Picture 3" descr="D:\2012-01-25\0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19610" y="1357298"/>
            <a:ext cx="4333904" cy="325068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88" y="857232"/>
            <a:ext cx="8858312" cy="1362456"/>
          </a:xfrm>
        </p:spPr>
        <p:txBody>
          <a:bodyPr>
            <a:prstTxWarp prst="textWave2">
              <a:avLst/>
            </a:prstTxWarp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Задания и игры на образование сложных прилагательных</a:t>
            </a:r>
            <a:endParaRPr lang="ru-RU" sz="4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4034" name="Picture 2" descr="D:\2012-01-25\0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2714620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7772400" cy="136245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214554"/>
            <a:ext cx="8117870" cy="449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 descr="C:\Users\Admin\Desktop\КАРТИНКИ\Сказки\Разные мультики\pin-bac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4340" y="0"/>
            <a:ext cx="1829660" cy="2881354"/>
          </a:xfrm>
          <a:prstGeom prst="rect">
            <a:avLst/>
          </a:prstGeom>
          <a:noFill/>
        </p:spPr>
      </p:pic>
      <p:pic>
        <p:nvPicPr>
          <p:cNvPr id="45060" name="Picture 4" descr="C:\Users\Admin\Desktop\КАРТИНКИ\Сказки\Золушка\dis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00042"/>
            <a:ext cx="1428760" cy="1714512"/>
          </a:xfrm>
          <a:prstGeom prst="rect">
            <a:avLst/>
          </a:prstGeom>
          <a:noFill/>
        </p:spPr>
      </p:pic>
      <p:pic>
        <p:nvPicPr>
          <p:cNvPr id="45063" name="Picture 7" descr="C:\Users\Admin\Desktop\КАРТИНКИ\Новый год\13m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09534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00108"/>
            <a:ext cx="7772400" cy="232202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400" dirty="0" smtClean="0">
                <a:solidFill>
                  <a:srgbClr val="A6FE6A"/>
                </a:solidFill>
              </a:rPr>
              <a:t>Формирование семантических полей и лексической системности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857496"/>
            <a:ext cx="8929718" cy="32956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Семантические поля – группы слов, связанные по смыслу.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Организация семантических полей и лексической системности осуществляется за счёт укрепления родовидовых отношений между словами одного поля.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72400" cy="821828"/>
          </a:xfrm>
        </p:spPr>
        <p:txBody>
          <a:bodyPr/>
          <a:lstStyle/>
          <a:p>
            <a:pPr algn="ctr"/>
            <a:r>
              <a:rPr lang="ru-RU" dirty="0" smtClean="0"/>
              <a:t>Игра «Классификация»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3" descr="D:\Documents\Scanned Documents\посуд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71612"/>
            <a:ext cx="4112756" cy="442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D:\2012-01-25\0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786058"/>
            <a:ext cx="4381499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72400" cy="821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Игра «Четвёртый лишний»</a:t>
            </a:r>
            <a:endParaRPr lang="ru-RU" sz="48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3" descr="D:\Documents\Scanned Documents\транспор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928802"/>
            <a:ext cx="7200908" cy="17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Documents\Scanned Documents\мебел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3929066"/>
            <a:ext cx="7286676" cy="171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772400" cy="1362456"/>
          </a:xfrm>
        </p:spPr>
        <p:txBody>
          <a:bodyPr/>
          <a:lstStyle/>
          <a:p>
            <a:pPr algn="ctr"/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786058"/>
            <a:ext cx="7772400" cy="150971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email">
            <a:lum bright="-19000"/>
          </a:blip>
          <a:srcRect/>
          <a:stretch>
            <a:fillRect/>
          </a:stretch>
        </p:blipFill>
        <p:spPr bwMode="auto">
          <a:xfrm>
            <a:off x="0" y="0"/>
            <a:ext cx="4932191" cy="351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email">
            <a:lum bright="-22000"/>
          </a:blip>
          <a:srcRect/>
          <a:stretch>
            <a:fillRect/>
          </a:stretch>
        </p:blipFill>
        <p:spPr bwMode="auto">
          <a:xfrm>
            <a:off x="4357654" y="3376668"/>
            <a:ext cx="4786346" cy="348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033" y="1714487"/>
            <a:ext cx="803240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 из главных составляющих речевого недоразвития  детей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дошкольного возраста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бедность словарного запаса</a:t>
            </a:r>
            <a:endParaRPr lang="ru-RU" sz="3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Users\Admin\Desktop\КАРТИНКИ\Люди\мультяшные\Дети\Мальчики\j02836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5253277"/>
            <a:ext cx="1071570" cy="1176113"/>
          </a:xfrm>
          <a:prstGeom prst="rect">
            <a:avLst/>
          </a:prstGeom>
          <a:noFill/>
        </p:spPr>
      </p:pic>
      <p:pic>
        <p:nvPicPr>
          <p:cNvPr id="2051" name="Picture 3" descr="C:\Users\Admin\Desktop\КАРТИНКИ\Люди\мультяшные\Дети\Мальчики\j02836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1214446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7772400" cy="7503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Игра «Скажи наоборот»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3" descr="D:\Documents\Scanned Documents\антоним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1714500"/>
            <a:ext cx="5929313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7772400" cy="9647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Словесные игры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643182"/>
            <a:ext cx="7772400" cy="15097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Назови другим словом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Исправь ошибку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Два из трёх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857752" y="4500570"/>
            <a:ext cx="3962400" cy="2209800"/>
          </a:xfrm>
          <a:prstGeom prst="wedgeEllipseCallout">
            <a:avLst>
              <a:gd name="adj1" fmla="val -59736"/>
              <a:gd name="adj2" fmla="val -10804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1592263"/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</a:rPr>
              <a:t>Подбор названия жилища животного</a:t>
            </a:r>
          </a:p>
          <a:p>
            <a:pPr defTabSz="1592263"/>
            <a:r>
              <a:rPr lang="ru-RU" b="1" i="1" dirty="0" smtClean="0">
                <a:latin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6096000" y="1928802"/>
            <a:ext cx="3048000" cy="2590800"/>
          </a:xfrm>
          <a:prstGeom prst="wedgeEllipseCallout">
            <a:avLst>
              <a:gd name="adj1" fmla="val -101458"/>
              <a:gd name="adj2" fmla="val 575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1592263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Дополнение предложений словами</a:t>
            </a:r>
          </a:p>
          <a:p>
            <a:pPr defTabSz="1592263"/>
            <a:r>
              <a:rPr lang="ru-RU" b="1" dirty="0" smtClean="0">
                <a:latin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</a:endParaRPr>
          </a:p>
          <a:p>
            <a:pPr defTabSz="1592263"/>
            <a:endParaRPr lang="ru-RU" sz="1400" b="1" i="1" dirty="0">
              <a:latin typeface="Times New Roman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143504" y="0"/>
            <a:ext cx="3810000" cy="1905000"/>
          </a:xfrm>
          <a:prstGeom prst="wedgeEllipseCallout">
            <a:avLst>
              <a:gd name="adj1" fmla="val -70333"/>
              <a:gd name="adj2" fmla="val 128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 defTabSz="1592263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Игры на подбор слов  к названию действия</a:t>
            </a:r>
          </a:p>
          <a:p>
            <a:pPr algn="ctr" defTabSz="1592263"/>
            <a:r>
              <a:rPr lang="ru-RU" b="1" i="1" dirty="0" smtClean="0">
                <a:latin typeface="Times New Roman" pitchFamily="18" charset="0"/>
              </a:rPr>
              <a:t> </a:t>
            </a:r>
            <a:endParaRPr lang="ru-RU" b="1" dirty="0">
              <a:latin typeface="Times New Roman" pitchFamily="18" charset="0"/>
            </a:endParaRPr>
          </a:p>
          <a:p>
            <a:pPr algn="just" defTabSz="1592263"/>
            <a:r>
              <a:rPr lang="ru-RU" b="1" i="1" dirty="0" smtClean="0">
                <a:latin typeface="Times New Roman" pitchFamily="18" charset="0"/>
              </a:rPr>
              <a:t> </a:t>
            </a:r>
            <a:endParaRPr lang="ru-RU" b="1" dirty="0">
              <a:latin typeface="Times New Roman" pitchFamily="18" charset="0"/>
            </a:endParaRPr>
          </a:p>
          <a:p>
            <a:pPr algn="just" defTabSz="1592263"/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flipH="1">
            <a:off x="1500166" y="0"/>
            <a:ext cx="3505200" cy="1905000"/>
          </a:xfrm>
          <a:prstGeom prst="wedgeEllipseCallout">
            <a:avLst>
              <a:gd name="adj1" fmla="val -28718"/>
              <a:gd name="adj2" fmla="val 1301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 defTabSz="1592263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Игры на подбор слов к признаку</a:t>
            </a:r>
          </a:p>
          <a:p>
            <a:pPr algn="just" defTabSz="1592263"/>
            <a:r>
              <a:rPr lang="ru-RU" b="1" i="1" dirty="0" smtClean="0">
                <a:latin typeface="Times New Roman" pitchFamily="18" charset="0"/>
              </a:rPr>
              <a:t> .</a:t>
            </a:r>
            <a:endParaRPr lang="ru-RU" b="1" dirty="0">
              <a:latin typeface="Times New Roman" pitchFamily="18" charset="0"/>
            </a:endParaRPr>
          </a:p>
          <a:p>
            <a:pPr algn="just" defTabSz="1592263"/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0" y="1714488"/>
            <a:ext cx="3124200" cy="2619380"/>
          </a:xfrm>
          <a:prstGeom prst="wedgeEllipseCallout">
            <a:avLst>
              <a:gd name="adj1" fmla="val 95731"/>
              <a:gd name="adj2" fmla="val 896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1592263"/>
            <a:endParaRPr lang="ru-RU" sz="2400" b="1" dirty="0" smtClean="0">
              <a:latin typeface="Times New Roman" pitchFamily="18" charset="0"/>
            </a:endParaRPr>
          </a:p>
          <a:p>
            <a:pPr defTabSz="1592263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Собери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   семью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»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defTabSz="1592263"/>
            <a:r>
              <a:rPr lang="ru-RU" b="1" i="1" dirty="0" smtClean="0">
                <a:latin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71472" y="4572008"/>
            <a:ext cx="3810000" cy="2143116"/>
          </a:xfrm>
          <a:prstGeom prst="wedgeEllipseCallout">
            <a:avLst>
              <a:gd name="adj1" fmla="val 46375"/>
              <a:gd name="adj2" fmla="val -119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1592263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Составление предложений с парой слов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defTabSz="1592263"/>
            <a:r>
              <a:rPr lang="ru-RU" b="1" i="1" dirty="0" smtClean="0">
                <a:latin typeface="Times New Roman" pitchFamily="18" charset="0"/>
              </a:rPr>
              <a:t> </a:t>
            </a:r>
            <a:endParaRPr lang="ru-RU" b="1" dirty="0">
              <a:latin typeface="Times New Roman" pitchFamily="18" charset="0"/>
            </a:endParaRPr>
          </a:p>
          <a:p>
            <a:pPr algn="just" defTabSz="1592263"/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3352800" y="2438400"/>
            <a:ext cx="2514600" cy="1905000"/>
          </a:xfrm>
          <a:prstGeom prst="octagon">
            <a:avLst>
              <a:gd name="adj" fmla="val 29287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Расширение связей между  словами в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лексиконе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892480" cy="1484720"/>
          </a:xfrm>
        </p:spPr>
        <p:txBody>
          <a:bodyPr>
            <a:prstTxWarp prst="textWave1">
              <a:avLst/>
            </a:prstTxWarp>
            <a:normAutofit/>
            <a:scene3d>
              <a:camera prst="perspectiveContrastingRightFacing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600" dirty="0" smtClean="0">
                <a:ln/>
                <a:solidFill>
                  <a:srgbClr val="002060"/>
                </a:solidFill>
                <a:effectLst/>
              </a:rPr>
              <a:t>Спасибо за внимание!</a:t>
            </a:r>
            <a:endParaRPr lang="ru-RU" sz="660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500042"/>
            <a:ext cx="7772400" cy="150971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4197846" cy="2794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282" y="642918"/>
            <a:ext cx="8786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4976" y="928670"/>
            <a:ext cx="4596964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дошкольном детстве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важно: </a:t>
            </a:r>
            <a:endParaRPr lang="ru-RU" sz="32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2714620"/>
            <a:ext cx="82868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Познакомить ребёнка со словарным богатством языка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Воспитать языковое чутьё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Научить  излагать свои мысли  и выражать  эмоциональное состояние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1785927"/>
            <a:ext cx="5500726" cy="243143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</a:rPr>
              <a:t>Зависит от социально-культурного уровня людей, воспитывающих ребёнка. 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57166"/>
            <a:ext cx="807249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Словарный запас</a:t>
            </a:r>
            <a:endParaRPr lang="ru-RU" sz="6000" b="1" cap="none" spc="0" dirty="0">
              <a:ln/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621" y="4365104"/>
            <a:ext cx="6160767" cy="187743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</a:rPr>
              <a:t>Развивается 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</a:rPr>
              <a:t>в ходе ознакомления с окружающим миром, его предметами, явлениями, признаками предметов и действий </a:t>
            </a:r>
            <a:endParaRPr lang="ru-RU" sz="2800" dirty="0">
              <a:solidFill>
                <a:srgbClr val="008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429256" y="1214422"/>
            <a:ext cx="1000132" cy="500066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571472" y="1857364"/>
            <a:ext cx="3286148" cy="2000264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42852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Рекомендации 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 развитию словарного запаса детей: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286388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обязательно сопровождать любые действия с ребёнком речью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286124"/>
            <a:ext cx="81758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</a:rPr>
              <a:t>активно знакомить ребёнка с новыми предметами, явлениями, их признаками и действиями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143116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развивать мышление ребёнка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Admin\Desktop\КАРТИНКИ\Люди\мультяшные\Взрос и дети вместе\charlie_read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500173"/>
            <a:ext cx="1770068" cy="1593061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714885"/>
            <a:ext cx="1795726" cy="174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00042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Основные направления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развития словаря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14311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51435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 </a:t>
            </a: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49376550"/>
              </p:ext>
            </p:extLst>
          </p:nvPr>
        </p:nvGraphicFramePr>
        <p:xfrm>
          <a:off x="1571604" y="22859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899592" y="380564"/>
            <a:ext cx="7416824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  </a:t>
            </a:r>
            <a:r>
              <a:rPr lang="ru-RU" sz="3600" b="1" dirty="0" smtClean="0">
                <a:ln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объёма и</a:t>
            </a:r>
          </a:p>
          <a:p>
            <a:pPr algn="ctr"/>
            <a:r>
              <a:rPr lang="ru-RU" sz="3600" b="1" dirty="0" smtClean="0">
                <a:ln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b="1" cap="none" spc="0" dirty="0" smtClean="0">
                <a:ln/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точнение значений слов</a:t>
            </a:r>
          </a:p>
          <a:p>
            <a:pPr algn="ctr"/>
            <a:r>
              <a:rPr lang="ru-RU" sz="3600" b="1" dirty="0" smtClean="0">
                <a:ln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различных частей речи:</a:t>
            </a:r>
            <a:endParaRPr lang="ru-RU" sz="3600" b="1" cap="none" spc="0" dirty="0">
              <a:ln/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3643314"/>
            <a:ext cx="39561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Существительных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Прилагательных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Глаголов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52"/>
            <a:ext cx="8404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hardEdg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Словарь существительных</a:t>
            </a:r>
            <a:endParaRPr lang="ru-RU" sz="4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00034" y="1142984"/>
            <a:ext cx="8215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Демонстрационный материал по всем лексическим  темам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Игры, позволяющие в практической деятельности закреплять в речи  употребление новых слов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 и задания на словообразование</a:t>
            </a:r>
          </a:p>
          <a:p>
            <a:pPr algn="just"/>
            <a:endParaRPr lang="ru-RU" sz="3600" dirty="0"/>
          </a:p>
        </p:txBody>
      </p:sp>
      <p:pic>
        <p:nvPicPr>
          <p:cNvPr id="6" name="Picture 5" descr="D:\фото цифровые\2011-12-18 фото цифровые\фото цифровые 0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3663453"/>
            <a:ext cx="2857520" cy="2143140"/>
          </a:xfrm>
          <a:prstGeom prst="rect">
            <a:avLst/>
          </a:prstGeom>
          <a:noFill/>
        </p:spPr>
      </p:pic>
      <p:pic>
        <p:nvPicPr>
          <p:cNvPr id="8" name="Picture 4" descr="D:\фото цифровые\2011-12-18 фото цифровые\фото цифровые 0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2680" y="3717032"/>
            <a:ext cx="2714644" cy="2035983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834</TotalTime>
  <Words>544</Words>
  <Application>Microsoft Office PowerPoint</Application>
  <PresentationFormat>Экран (4:3)</PresentationFormat>
  <Paragraphs>157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Волна</vt:lpstr>
      <vt:lpstr>Развитие словаря    – важная сторона развития дошкольников</vt:lpstr>
      <vt:lpstr>    </vt:lpstr>
      <vt:lpstr> </vt:lpstr>
      <vt:lpstr> </vt:lpstr>
      <vt:lpstr> </vt:lpstr>
      <vt:lpstr> </vt:lpstr>
      <vt:lpstr> </vt:lpstr>
      <vt:lpstr> </vt:lpstr>
      <vt:lpstr>  </vt:lpstr>
      <vt:lpstr> </vt:lpstr>
      <vt:lpstr>Глагольный словарь</vt:lpstr>
      <vt:lpstr> </vt:lpstr>
      <vt:lpstr>Словарь прилагательных</vt:lpstr>
      <vt:lpstr>Презентация PowerPoint</vt:lpstr>
      <vt:lpstr> </vt:lpstr>
      <vt:lpstr> </vt:lpstr>
      <vt:lpstr> </vt:lpstr>
      <vt:lpstr>Игры и задания на образование приставочных глаголов</vt:lpstr>
      <vt:lpstr>Презентация PowerPoint</vt:lpstr>
      <vt:lpstr> </vt:lpstr>
      <vt:lpstr> </vt:lpstr>
      <vt:lpstr>Игра «Вкусная еда»</vt:lpstr>
      <vt:lpstr>Игра «Назови одежду»</vt:lpstr>
      <vt:lpstr>Задания и игры на образование сложных прилагательных</vt:lpstr>
      <vt:lpstr> </vt:lpstr>
      <vt:lpstr>Формирование семантических полей и лексической системности </vt:lpstr>
      <vt:lpstr>Игра «Классификация»</vt:lpstr>
      <vt:lpstr>Игра «Четвёртый лишний»</vt:lpstr>
      <vt:lpstr> </vt:lpstr>
      <vt:lpstr>Игра «Скажи наоборот»</vt:lpstr>
      <vt:lpstr>Словесные игры</vt:lpstr>
      <vt:lpstr> 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Алексей</cp:lastModifiedBy>
  <cp:revision>104</cp:revision>
  <dcterms:created xsi:type="dcterms:W3CDTF">2012-01-22T16:20:45Z</dcterms:created>
  <dcterms:modified xsi:type="dcterms:W3CDTF">2024-10-17T18:14:34Z</dcterms:modified>
</cp:coreProperties>
</file>